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8" r:id="rId5"/>
    <p:sldId id="269" r:id="rId6"/>
    <p:sldId id="258" r:id="rId7"/>
    <p:sldId id="263" r:id="rId8"/>
    <p:sldId id="264" r:id="rId9"/>
    <p:sldId id="261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волонтеров 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2019 год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95199616"/>
        <c:axId val="95201152"/>
        <c:axId val="0"/>
      </c:bar3DChart>
      <c:catAx>
        <c:axId val="9519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5201152"/>
        <c:crosses val="autoZero"/>
        <c:auto val="1"/>
        <c:lblAlgn val="ctr"/>
        <c:lblOffset val="100"/>
        <c:noMultiLvlLbl val="0"/>
      </c:catAx>
      <c:valAx>
        <c:axId val="9520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5199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Количесвто волонтеров 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mmm\-yy</c:formatCode>
                <c:ptCount val="3"/>
                <c:pt idx="0">
                  <c:v>43678</c:v>
                </c:pt>
                <c:pt idx="1">
                  <c:v>43739</c:v>
                </c:pt>
                <c:pt idx="2">
                  <c:v>43800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Количесво пожилых граждан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mmm\-yy</c:formatCode>
                <c:ptCount val="3"/>
                <c:pt idx="0">
                  <c:v>43678</c:v>
                </c:pt>
                <c:pt idx="1">
                  <c:v>43739</c:v>
                </c:pt>
                <c:pt idx="2">
                  <c:v>43800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954496"/>
        <c:axId val="84993152"/>
        <c:axId val="0"/>
      </c:bar3DChart>
      <c:dateAx>
        <c:axId val="849544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4993152"/>
        <c:crosses val="autoZero"/>
        <c:auto val="1"/>
        <c:lblOffset val="100"/>
        <c:baseTimeUnit val="months"/>
      </c:dateAx>
      <c:valAx>
        <c:axId val="8499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954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6562725" y="5500678"/>
            <a:ext cx="2581275" cy="1357322"/>
          </a:xfrm>
          <a:prstGeom prst="rect">
            <a:avLst/>
          </a:prstGeom>
          <a:noFill/>
        </p:spPr>
      </p:pic>
      <p:sp>
        <p:nvSpPr>
          <p:cNvPr id="1030" name="AutoShape 6" descr="Картинки по запросу шаблон для презентации волонте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шаблон для презентации волонте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шаблон для презентации волонте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шаблон для презентации волонте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/>
          <a:srcRect l="6249"/>
          <a:stretch>
            <a:fillRect/>
          </a:stretch>
        </p:blipFill>
        <p:spPr bwMode="auto">
          <a:xfrm>
            <a:off x="0" y="0"/>
            <a:ext cx="21431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500042"/>
            <a:ext cx="6786610" cy="107157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 «Кондинский районный комплексный центр социального обслуживания населения», филиал в гп. Кондинское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2357422" y="1714488"/>
            <a:ext cx="5429288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Отделение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социальной реабилитации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абилитации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786166"/>
            <a:ext cx="8138656" cy="171451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Bookman Old Style" pitchFamily="18" charset="0"/>
              </a:rPr>
              <a:t>«С ЗАБОТОЙ </a:t>
            </a:r>
            <a:r>
              <a:rPr lang="ru-RU" sz="4400" b="1" dirty="0" smtClean="0">
                <a:latin typeface="Bookman Old Style" pitchFamily="18" charset="0"/>
              </a:rPr>
              <a:t>О ПОЖИЛЫХ»</a:t>
            </a:r>
            <a:endParaRPr lang="ru-RU" sz="44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indent="64135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Добрососедские отношения нужны нам и в будни, и в праздники. Эти отношения обладают большим нравственным потенциалом, поскольку содействуют не только развитию взаимопомощи, но и социального контроля.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24970"/>
            <a:ext cx="5472608" cy="13681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Проводимые мероприятия в рамках технологии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68382"/>
            <a:ext cx="8229600" cy="4813995"/>
          </a:xfrm>
        </p:spPr>
        <p:txBody>
          <a:bodyPr>
            <a:noAutofit/>
          </a:bodyPr>
          <a:lstStyle/>
          <a:p>
            <a:pPr marL="457200"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- «Угости соседа» (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актив соседушек-хозяюшек собирается вместе для того, чтобы испечь или приготовить что-нибудь вкусное к празднику и угостить соседей)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000" dirty="0">
              <a:ea typeface="Times New Roman"/>
              <a:cs typeface="Times New Roman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- «Пожми руку» (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участники акции встречают соседей в подъезде, во дворе или приходят в гости для того, чтобы пожать руку соседу, поздороваться и поздравить с праздником)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000" dirty="0">
              <a:ea typeface="Times New Roman"/>
              <a:cs typeface="Times New Roman"/>
            </a:endParaRPr>
          </a:p>
          <a:p>
            <a:pPr marL="457200"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- «Навести соседа» (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актив дома, подъезда или двора приходит в гости к одиноким или пожилым людям для того, чтобы оказать им внимание, поздравить с праздником и пригласить на общее мероприятие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);</a:t>
            </a:r>
            <a:endParaRPr lang="ru-RU" sz="2000" dirty="0">
              <a:ea typeface="Times New Roman"/>
              <a:cs typeface="Times New Roman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- «Соседская взаимовыручка» или «Дорожная соседская карта» (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актив соседей собирает по дому все проблемы подъезда или дома и составляет их «карту» и думают над решением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);</a:t>
            </a:r>
            <a:endParaRPr lang="ru-RU" sz="2000" dirty="0">
              <a:ea typeface="Times New Roman"/>
              <a:cs typeface="Times New Roman"/>
            </a:endParaRPr>
          </a:p>
          <a:p>
            <a:pPr marL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- «Спой  с соседом» (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вспоминая старые добрые посиделки во дворе с баяном, соседи собираются, чтобы попеть вместе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);</a:t>
            </a:r>
            <a:endParaRPr lang="ru-RU" sz="2000" dirty="0">
              <a:ea typeface="Times New Roman"/>
              <a:cs typeface="Times New Roman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- «Соседский кино сеанс» (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совместный просмотр фильмов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).</a:t>
            </a:r>
            <a:endParaRPr lang="ru-RU" sz="2000" dirty="0">
              <a:ea typeface="Times New Roman"/>
              <a:cs typeface="Times New Roman"/>
            </a:endParaRPr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071678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Современное добровольчество – это стиль жизни и деятельности, характеризующийся открытостью к окружающим, великодушием, солидарностью, и бескорыстным служением людям и обществу.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Волонтеры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— это люди, которые отдают часть своего свободного времени и сил, чтобы делать этот мир лучше. Причем всегда добровольно и безвозмездно.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071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</a:rPr>
              <a:t>В гп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ru-RU" dirty="0" smtClean="0">
                <a:latin typeface="Times New Roman"/>
                <a:ea typeface="Times New Roman"/>
              </a:rPr>
              <a:t>Кондинское </a:t>
            </a:r>
            <a:r>
              <a:rPr lang="ru-RU" dirty="0">
                <a:latin typeface="Times New Roman"/>
                <a:ea typeface="Times New Roman"/>
              </a:rPr>
              <a:t>активно ведет работу волонтерское объединение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</a:rPr>
              <a:t>«</a:t>
            </a:r>
            <a:r>
              <a:rPr lang="ru-RU" dirty="0">
                <a:latin typeface="Times New Roman"/>
                <a:ea typeface="Times New Roman"/>
              </a:rPr>
              <a:t>Волонтеры серебряного возраста»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301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451244"/>
              </p:ext>
            </p:extLst>
          </p:nvPr>
        </p:nvGraphicFramePr>
        <p:xfrm>
          <a:off x="1429253" y="2564904"/>
          <a:ext cx="6563072" cy="348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35696" y="1196752"/>
            <a:ext cx="6984776" cy="704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50000"/>
              </a:lnSpc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Диаграмма1. Динамика вступивших в волонтерское объединение </a:t>
            </a:r>
            <a:endParaRPr lang="ru-RU" sz="1400" b="1" i="1" dirty="0" smtClean="0">
              <a:latin typeface="Times New Roman"/>
              <a:ea typeface="Times New Roman"/>
              <a:cs typeface="Times New Roman"/>
            </a:endParaRPr>
          </a:p>
          <a:p>
            <a:pPr indent="450215" algn="r">
              <a:lnSpc>
                <a:spcPct val="150000"/>
              </a:lnSpc>
              <a:spcAft>
                <a:spcPts val="0"/>
              </a:spcAft>
            </a:pPr>
            <a:r>
              <a:rPr lang="ru-RU" sz="1400" b="1" i="1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Волонтеры серебряного возраста» 2016-2019гг.</a:t>
            </a:r>
            <a:endParaRPr lang="ru-RU" sz="1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225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/>
          <a:srcRect l="6249"/>
          <a:stretch>
            <a:fillRect/>
          </a:stretch>
        </p:blipFill>
        <p:spPr bwMode="auto">
          <a:xfrm>
            <a:off x="0" y="0"/>
            <a:ext cx="21431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357430"/>
            <a:ext cx="7772400" cy="136207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«АЛЛО, ВОЛОНТЕР!!!»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928670"/>
            <a:ext cx="5572164" cy="150018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Технология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b="1" i="1" dirty="0">
                <a:latin typeface="Times New Roman"/>
                <a:ea typeface="Times New Roman"/>
                <a:cs typeface="Times New Roman"/>
              </a:rPr>
              <a:t>Диаграмма 2. Динамика  участников принявших участие в технологии.</a:t>
            </a:r>
            <a:endParaRPr lang="ru-RU" sz="1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4183796"/>
              </p:ext>
            </p:extLst>
          </p:nvPr>
        </p:nvGraphicFramePr>
        <p:xfrm>
          <a:off x="1979712" y="2297112"/>
          <a:ext cx="5688631" cy="365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889385"/>
            <a:ext cx="6347048" cy="843763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 участников технологии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554038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результатам проведенного опроса как со стороны геронтоволонтеров так и со стороны граждан пожилого возраста на предмет удовлетворенности качеством телефонного общения, 100% опрошенных респондентов удовлетворены вежливостью волонтёров, периодичностью звонков, длительностью и содержанием разговоров. Одинокие граждане после  продолжительного систематического общения с волонтером отмечают улучшение психоэмоционального состояния, волонтеры же в сою очередь  указывают на восполнение потребности заботы о ком либо.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23387"/>
          <a:stretch>
            <a:fillRect/>
          </a:stretch>
        </p:blipFill>
        <p:spPr bwMode="auto">
          <a:xfrm>
            <a:off x="142844" y="214290"/>
            <a:ext cx="2581275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/>
          <a:srcRect l="6249"/>
          <a:stretch>
            <a:fillRect/>
          </a:stretch>
        </p:blipFill>
        <p:spPr bwMode="auto">
          <a:xfrm>
            <a:off x="0" y="0"/>
            <a:ext cx="21431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357430"/>
            <a:ext cx="7772400" cy="136207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«ДОБРОСОСЕД»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928670"/>
            <a:ext cx="5572164" cy="150018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Технология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396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БУ «Кондинский районный комплексный центр социального обслуживания населения», филиал в гп. Кондинское</vt:lpstr>
      <vt:lpstr>Презентация PowerPoint</vt:lpstr>
      <vt:lpstr>Презентация PowerPoint</vt:lpstr>
      <vt:lpstr>Презентация PowerPoint</vt:lpstr>
      <vt:lpstr>Презентация PowerPoint</vt:lpstr>
      <vt:lpstr>«АЛЛО, ВОЛОНТЕР!!!»</vt:lpstr>
      <vt:lpstr>Презентация PowerPoint</vt:lpstr>
      <vt:lpstr>Удовлетворенность  участников технологии </vt:lpstr>
      <vt:lpstr>«ДОБРОСОСЕД»</vt:lpstr>
      <vt:lpstr>Презентация PowerPoint</vt:lpstr>
      <vt:lpstr>Проводимые мероприятия в рамках технологии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</cp:lastModifiedBy>
  <cp:revision>8</cp:revision>
  <dcterms:modified xsi:type="dcterms:W3CDTF">2019-12-19T05:23:52Z</dcterms:modified>
</cp:coreProperties>
</file>